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0.png" ContentType="image/png"/>
  <Override PartName="/ppt/media/image35.png" ContentType="image/png"/>
  <Override PartName="/ppt/media/image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008000"/>
            <a:ext cx="503280" cy="323928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3280" cy="115128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288000"/>
            <a:ext cx="503280" cy="115128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792000" y="1008000"/>
            <a:ext cx="8567280" cy="323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792000" y="4680000"/>
            <a:ext cx="4180320" cy="2205720"/>
          </a:xfrm>
          <a:prstGeom prst="rect">
            <a:avLst/>
          </a:prstGeom>
        </p:spPr>
        <p:txBody>
          <a:bodyPr lIns="0" rIns="0" tIns="0" bIns="0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5182200" y="4680000"/>
            <a:ext cx="4180320" cy="2205720"/>
          </a:xfrm>
          <a:prstGeom prst="rect">
            <a:avLst/>
          </a:prstGeom>
        </p:spPr>
        <p:txBody>
          <a:bodyPr lIns="0" rIns="0" tIns="0" bIns="0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0" y="288000"/>
            <a:ext cx="503280" cy="115128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0" y="288000"/>
            <a:ext cx="503280" cy="115128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PlaceHolder 2"/>
          <p:cNvSpPr>
            <a:spLocks noGrp="1"/>
          </p:cNvSpPr>
          <p:nvPr>
            <p:ph type="title"/>
          </p:nvPr>
        </p:nvSpPr>
        <p:spPr>
          <a:xfrm>
            <a:off x="792000" y="1008000"/>
            <a:ext cx="8567280" cy="323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792000" y="4680000"/>
            <a:ext cx="8567280" cy="105192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792000" y="5832720"/>
            <a:ext cx="8567280" cy="105192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288000"/>
            <a:ext cx="503280" cy="115128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PlaceHolder 2"/>
          <p:cNvSpPr>
            <a:spLocks noGrp="1"/>
          </p:cNvSpPr>
          <p:nvPr>
            <p:ph type="title"/>
          </p:nvPr>
        </p:nvSpPr>
        <p:spPr>
          <a:xfrm>
            <a:off x="792000" y="1008000"/>
            <a:ext cx="8567280" cy="323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792000" y="4680000"/>
            <a:ext cx="4180320" cy="105192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5182200" y="4680000"/>
            <a:ext cx="4180320" cy="105192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792000" y="5832720"/>
            <a:ext cx="8567280" cy="1051920"/>
          </a:xfrm>
          <a:prstGeom prst="rect">
            <a:avLst/>
          </a:prstGeom>
        </p:spPr>
        <p:txBody>
          <a:bodyPr lIns="0" rIns="0" tIns="0" bIns="0">
            <a:normAutofit fontScale="3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288000"/>
            <a:ext cx="503280" cy="115128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PlaceHolder 2"/>
          <p:cNvSpPr>
            <a:spLocks noGrp="1"/>
          </p:cNvSpPr>
          <p:nvPr>
            <p:ph type="title"/>
          </p:nvPr>
        </p:nvSpPr>
        <p:spPr>
          <a:xfrm>
            <a:off x="792000" y="1008000"/>
            <a:ext cx="8567280" cy="323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792000" y="4680000"/>
            <a:ext cx="4180320" cy="105192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5182200" y="4680000"/>
            <a:ext cx="4180320" cy="105192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792000" y="5832720"/>
            <a:ext cx="4180320" cy="105192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body"/>
          </p:nvPr>
        </p:nvSpPr>
        <p:spPr>
          <a:xfrm>
            <a:off x="5182200" y="5832720"/>
            <a:ext cx="4180320" cy="105192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0" y="288000"/>
            <a:ext cx="503280" cy="115128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6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6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6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6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8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8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792000" y="1008000"/>
            <a:ext cx="8567280" cy="32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3333"/>
                </a:solidFill>
                <a:latin typeface="Arial"/>
                <a:ea typeface="DejaVu Sans"/>
              </a:rPr>
              <a:t>по курсу "Data Science"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Слушатель: Головина Евгения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792000" y="4680000"/>
            <a:ext cx="8567280" cy="22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</a:pPr>
            <a:r>
              <a:rPr b="1" lang="ru-RU" sz="2600" spc="-1" strike="noStrike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b="1" lang="ru-RU" sz="2600" spc="-1" strike="noStrike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b="0" lang="ru-RU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719640" y="2100960"/>
            <a:ext cx="2850840" cy="165672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3714120" y="2121120"/>
            <a:ext cx="2850840" cy="161640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3"/>
          <a:stretch/>
        </p:blipFill>
        <p:spPr>
          <a:xfrm>
            <a:off x="6708600" y="2052000"/>
            <a:ext cx="2850840" cy="1704600"/>
          </a:xfrm>
          <a:prstGeom prst="rect">
            <a:avLst/>
          </a:prstGeom>
          <a:ln>
            <a:noFill/>
          </a:ln>
        </p:spPr>
      </p:pic>
      <p:sp>
        <p:nvSpPr>
          <p:cNvPr id="349" name="CustomShape 2"/>
          <p:cNvSpPr/>
          <p:nvPr/>
        </p:nvSpPr>
        <p:spPr>
          <a:xfrm>
            <a:off x="2592000" y="3996000"/>
            <a:ext cx="4752000" cy="26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648000" y="288000"/>
            <a:ext cx="8928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792000" y="2880000"/>
            <a:ext cx="8567280" cy="41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разделить на количественные и категориальные</a:t>
            </a:r>
            <a:endParaRPr b="0" lang="ru-RU" sz="2000" spc="-1" strike="noStrike">
              <a:latin typeface="Arial"/>
            </a:endParaRPr>
          </a:p>
          <a:p>
            <a:pPr marL="432000" indent="-324000"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категориальные («Угол нашивки») - OrdinalEncoder</a:t>
            </a:r>
            <a:endParaRPr b="0" lang="ru-RU" sz="20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3465a4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список значений стал [0, 1]</a:t>
            </a:r>
            <a:endParaRPr b="0" lang="ru-RU" sz="1800" spc="-1" strike="noStrike">
              <a:latin typeface="Arial"/>
            </a:endParaRPr>
          </a:p>
          <a:p>
            <a:pPr marL="432000" indent="-324000"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количественные (остальные) — StandardScaler</a:t>
            </a:r>
            <a:endParaRPr b="0" lang="ru-RU" sz="20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3465a4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матожидание стало 0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3465a4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стандартное отклонение стало 1</a:t>
            </a:r>
            <a:endParaRPr b="0" lang="ru-RU" sz="1800" spc="-1" strike="noStrike">
              <a:latin typeface="Arial"/>
            </a:endParaRPr>
          </a:p>
          <a:p>
            <a:pPr marL="432000" indent="-324000"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создать объект-препроцесор, сохранить вместе с моделью</a:t>
            </a:r>
            <a:endParaRPr b="0" lang="ru-RU" sz="20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3465a4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для train — fit_transform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3465a4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для test — transform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3465a4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для введенных данных — transfom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576000" y="1584000"/>
            <a:ext cx="9000000" cy="86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ru-RU" sz="2400" spc="-1" strike="noStrike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b="0" lang="ru-RU" sz="2400" spc="-1" strike="noStrike">
              <a:solidFill>
                <a:srgbClr val="3465a4"/>
              </a:solidFill>
              <a:latin typeface="Arial"/>
            </a:endParaRPr>
          </a:p>
          <a:p>
            <a:pPr algn="ctr">
              <a:spcBef>
                <a:spcPts val="1417"/>
              </a:spcBef>
            </a:pPr>
            <a:r>
              <a:rPr b="0" lang="ru-RU" sz="2400" spc="-1" strike="noStrike">
                <a:solidFill>
                  <a:srgbClr val="3465a4"/>
                </a:solidFill>
                <a:latin typeface="Arial"/>
              </a:rPr>
              <a:t>необходим препроцессинг</a:t>
            </a:r>
            <a:endParaRPr b="0" lang="ru-RU" sz="2400" spc="-1" strike="noStrike">
              <a:solidFill>
                <a:srgbClr val="3465a4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720000" y="1728000"/>
            <a:ext cx="885528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720000" y="1728000"/>
            <a:ext cx="885528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b="0" lang="ru-RU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b="0" lang="ru-RU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b="0" lang="ru-RU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b="0" lang="ru-RU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b="0" lang="ru-RU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b="0" lang="ru-RU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b="0" lang="ru-RU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b="0" lang="ru-RU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720000" y="1728000"/>
            <a:ext cx="4104000" cy="280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5096880" y="1836720"/>
            <a:ext cx="4481640" cy="226656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533520" y="4680000"/>
            <a:ext cx="9041760" cy="172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2297160" y="1620000"/>
            <a:ext cx="5458320" cy="237528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1656000" y="4212000"/>
            <a:ext cx="6808320" cy="107928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1656000" y="5472000"/>
            <a:ext cx="6767280" cy="11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720000" y="1728000"/>
            <a:ext cx="3311280" cy="24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от 1071 до 3849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4532040" y="2016000"/>
            <a:ext cx="4971240" cy="2031480"/>
          </a:xfrm>
          <a:prstGeom prst="rect">
            <a:avLst/>
          </a:prstGeom>
          <a:ln>
            <a:noFill/>
          </a:ln>
        </p:spPr>
      </p:pic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288000" y="4439160"/>
            <a:ext cx="9287280" cy="160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1980000" y="1575720"/>
            <a:ext cx="6155280" cy="2580840"/>
          </a:xfrm>
          <a:prstGeom prst="rect">
            <a:avLst/>
          </a:prstGeom>
          <a:ln>
            <a:noFill/>
          </a:ln>
        </p:spPr>
      </p:pic>
      <p:pic>
        <p:nvPicPr>
          <p:cNvPr id="371" name="" descr=""/>
          <p:cNvPicPr/>
          <p:nvPr/>
        </p:nvPicPr>
        <p:blipFill>
          <a:blip r:embed="rId2"/>
          <a:stretch/>
        </p:blipFill>
        <p:spPr>
          <a:xfrm>
            <a:off x="1368000" y="4320000"/>
            <a:ext cx="7343280" cy="999360"/>
          </a:xfrm>
          <a:prstGeom prst="rect">
            <a:avLst/>
          </a:prstGeom>
          <a:ln>
            <a:noFill/>
          </a:ln>
        </p:spPr>
      </p:pic>
      <p:pic>
        <p:nvPicPr>
          <p:cNvPr id="372" name="" descr=""/>
          <p:cNvPicPr/>
          <p:nvPr/>
        </p:nvPicPr>
        <p:blipFill>
          <a:blip r:embed="rId3"/>
          <a:stretch/>
        </p:blipFill>
        <p:spPr>
          <a:xfrm>
            <a:off x="1512000" y="5472000"/>
            <a:ext cx="7049160" cy="100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720000" y="1728000"/>
            <a:ext cx="4320720" cy="24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15000"/>
              </a:lnSpc>
            </a:pPr>
            <a:r>
              <a:rPr b="0" lang="ru-RU" sz="2200" spc="-1" strike="noStrike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2200" spc="-1" strike="noStrike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5736600" y="1727640"/>
            <a:ext cx="3514680" cy="230364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467640" y="4680000"/>
            <a:ext cx="4643640" cy="1696680"/>
          </a:xfrm>
          <a:prstGeom prst="rect">
            <a:avLst/>
          </a:prstGeom>
          <a:ln>
            <a:noFill/>
          </a:ln>
        </p:spPr>
      </p:pic>
      <p:pic>
        <p:nvPicPr>
          <p:cNvPr id="377" name="" descr=""/>
          <p:cNvPicPr/>
          <p:nvPr/>
        </p:nvPicPr>
        <p:blipFill>
          <a:blip r:embed="rId3"/>
          <a:stretch/>
        </p:blipFill>
        <p:spPr>
          <a:xfrm>
            <a:off x="5184000" y="4788000"/>
            <a:ext cx="4394520" cy="879120"/>
          </a:xfrm>
          <a:prstGeom prst="rect">
            <a:avLst/>
          </a:prstGeom>
          <a:ln>
            <a:noFill/>
          </a:ln>
        </p:spPr>
      </p:pic>
      <p:sp>
        <p:nvSpPr>
          <p:cNvPr id="378" name="TextShape 3"/>
          <p:cNvSpPr txBox="1"/>
          <p:nvPr/>
        </p:nvSpPr>
        <p:spPr>
          <a:xfrm>
            <a:off x="5472000" y="5868000"/>
            <a:ext cx="37317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Значения выхода от 0.39 до 5.46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862560" y="1728000"/>
            <a:ext cx="3960720" cy="17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6336000" y="1728000"/>
            <a:ext cx="2099880" cy="519804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720000" y="3840840"/>
            <a:ext cx="3815280" cy="303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720000" y="1728000"/>
            <a:ext cx="885528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выполнить препроцессинг (предобаботку)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сравнить модели с гиперпараметрами по умолчанию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подобрать гиперпараметры с помощью с помощью поиска по сетке с перекрестной проверкой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гиперпараметров и выбрать лучшую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разработать приложение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720000" y="2016000"/>
            <a:ext cx="285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3714480" y="2016000"/>
            <a:ext cx="285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86" name="CustomShape 4"/>
          <p:cNvSpPr/>
          <p:nvPr/>
        </p:nvSpPr>
        <p:spPr>
          <a:xfrm>
            <a:off x="6708960" y="2016000"/>
            <a:ext cx="285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393840" y="3960000"/>
            <a:ext cx="2989440" cy="2722320"/>
          </a:xfrm>
          <a:prstGeom prst="rect">
            <a:avLst/>
          </a:prstGeom>
          <a:ln>
            <a:noFill/>
          </a:ln>
        </p:spPr>
      </p:pic>
      <p:pic>
        <p:nvPicPr>
          <p:cNvPr id="388" name="" descr=""/>
          <p:cNvPicPr/>
          <p:nvPr/>
        </p:nvPicPr>
        <p:blipFill>
          <a:blip r:embed="rId2"/>
          <a:stretch/>
        </p:blipFill>
        <p:spPr>
          <a:xfrm>
            <a:off x="3361320" y="3911040"/>
            <a:ext cx="2973960" cy="2712240"/>
          </a:xfrm>
          <a:prstGeom prst="rect">
            <a:avLst/>
          </a:prstGeom>
          <a:ln>
            <a:noFill/>
          </a:ln>
        </p:spPr>
      </p:pic>
      <p:pic>
        <p:nvPicPr>
          <p:cNvPr id="389" name="" descr=""/>
          <p:cNvPicPr/>
          <p:nvPr/>
        </p:nvPicPr>
        <p:blipFill>
          <a:blip r:embed="rId3"/>
          <a:stretch/>
        </p:blipFill>
        <p:spPr>
          <a:xfrm>
            <a:off x="6480000" y="3827520"/>
            <a:ext cx="3023280" cy="272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4320000" y="1789920"/>
            <a:ext cx="5288760" cy="1665360"/>
          </a:xfrm>
          <a:prstGeom prst="rect">
            <a:avLst/>
          </a:prstGeom>
          <a:ln>
            <a:noFill/>
          </a:ln>
        </p:spPr>
      </p:pic>
      <p:pic>
        <p:nvPicPr>
          <p:cNvPr id="392" name="" descr=""/>
          <p:cNvPicPr/>
          <p:nvPr/>
        </p:nvPicPr>
        <p:blipFill>
          <a:blip r:embed="rId2"/>
          <a:stretch/>
        </p:blipFill>
        <p:spPr>
          <a:xfrm>
            <a:off x="4359600" y="3426480"/>
            <a:ext cx="5249160" cy="168480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3"/>
          <a:stretch/>
        </p:blipFill>
        <p:spPr>
          <a:xfrm>
            <a:off x="4335120" y="5112000"/>
            <a:ext cx="5273640" cy="165528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4"/>
          <a:stretch/>
        </p:blipFill>
        <p:spPr>
          <a:xfrm>
            <a:off x="324000" y="2844000"/>
            <a:ext cx="4283280" cy="115128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395" name="CustomShape 2"/>
          <p:cNvSpPr/>
          <p:nvPr/>
        </p:nvSpPr>
        <p:spPr>
          <a:xfrm>
            <a:off x="353520" y="4176000"/>
            <a:ext cx="3822480" cy="201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b="0" lang="ru-RU" sz="2200" spc="-1" strike="noStrike">
              <a:solidFill>
                <a:srgbClr val="3465a4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b="0" lang="ru-RU" sz="2200" spc="-1" strike="noStrike">
              <a:solidFill>
                <a:srgbClr val="3465a4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b="0" lang="ru-RU" sz="2200" spc="-1" strike="noStrike">
              <a:solidFill>
                <a:srgbClr val="3465a4"/>
              </a:solidFill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5"/>
          <a:stretch/>
        </p:blipFill>
        <p:spPr>
          <a:xfrm>
            <a:off x="216000" y="6408000"/>
            <a:ext cx="5183280" cy="69156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397" name="TextShape 3"/>
          <p:cNvSpPr txBox="1"/>
          <p:nvPr/>
        </p:nvSpPr>
        <p:spPr>
          <a:xfrm>
            <a:off x="288000" y="1944000"/>
            <a:ext cx="37317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1800" spc="-1" strike="noStrike">
                <a:latin typeface="Arial"/>
              </a:rPr>
              <a:t>Значения выхода от 0.39 до 5.46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720000" y="2049840"/>
            <a:ext cx="8855280" cy="439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1"/>
          <a:stretch/>
        </p:blipFill>
        <p:spPr>
          <a:xfrm>
            <a:off x="720000" y="1927440"/>
            <a:ext cx="8855280" cy="464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ru-RU" sz="3600" spc="-1" strike="noStrike">
                <a:latin typeface="Arial"/>
              </a:rPr>
              <a:t>Результаты</a:t>
            </a:r>
            <a:endParaRPr b="1" lang="ru-RU" sz="3600" spc="-1" strike="noStrike"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504000" y="1764000"/>
            <a:ext cx="907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spcBef>
                <a:spcPts val="1417"/>
              </a:spcBef>
            </a:pPr>
            <a:r>
              <a:rPr b="0" lang="ru-RU" sz="3200" spc="-1" strike="noStrike">
                <a:solidFill>
                  <a:srgbClr val="3465a4"/>
                </a:solidFill>
                <a:latin typeface="Arial Black"/>
              </a:rPr>
              <a:t>Задача не решена</a:t>
            </a:r>
            <a:endParaRPr b="0" lang="ru-RU" sz="3200" spc="-1" strike="noStrike">
              <a:solidFill>
                <a:srgbClr val="3465a4"/>
              </a:solidFill>
              <a:latin typeface="Arial Black"/>
            </a:endParaRPr>
          </a:p>
        </p:txBody>
      </p:sp>
      <p:sp>
        <p:nvSpPr>
          <p:cNvPr id="404" name="TextShape 3"/>
          <p:cNvSpPr txBox="1"/>
          <p:nvPr/>
        </p:nvSpPr>
        <p:spPr>
          <a:xfrm>
            <a:off x="1008000" y="3240000"/>
            <a:ext cx="7920000" cy="32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ru-RU" sz="2200" spc="-1" strike="noStrike">
                <a:latin typeface="Arial"/>
              </a:rPr>
              <a:t>Дальнейшие поиски решения могли бы включать: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проконсультироваться у экспертов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уточнить постановку задачи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исследовать сырые данные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провести отбор признаков и уменьшение размерности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поэкспериментировать с градиентным бустингом</a:t>
            </a:r>
            <a:endParaRPr b="0" lang="ru-RU" sz="2200" spc="-1" strike="noStrike">
              <a:latin typeface="Arial"/>
            </a:endParaRPr>
          </a:p>
          <a:p>
            <a:pPr marL="432000" indent="-324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углубиться в нейросети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92000" y="1008000"/>
            <a:ext cx="8567280" cy="32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b="0" lang="ru-RU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1656000" y="1728000"/>
            <a:ext cx="698328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50000"/>
              </a:lnSpc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X_bp (матрица из базальтопластика):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признаков: 10 и индекс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X_nup (наполнитель из углепластика):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признаков: 3 и индекс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строк: 1040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b="0" lang="ru-RU" sz="1800" spc="-1" strike="noStrike">
              <a:latin typeface="Arial"/>
            </a:endParaRPr>
          </a:p>
          <a:p>
            <a:pPr marL="432000" indent="-32328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720000" y="1584000"/>
            <a:ext cx="4158000" cy="478800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5443920" y="1584000"/>
            <a:ext cx="3747600" cy="4788000"/>
          </a:xfrm>
          <a:prstGeom prst="rect">
            <a:avLst/>
          </a:prstGeom>
          <a:ln>
            <a:noFill/>
          </a:ln>
        </p:spPr>
      </p:pic>
      <p:sp>
        <p:nvSpPr>
          <p:cNvPr id="328" name="TextShape 2"/>
          <p:cNvSpPr txBox="1"/>
          <p:nvPr/>
        </p:nvSpPr>
        <p:spPr>
          <a:xfrm>
            <a:off x="3816000" y="6552000"/>
            <a:ext cx="256428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800" spc="-1" strike="noStrike">
                <a:solidFill>
                  <a:srgbClr val="3465a4"/>
                </a:solidFill>
                <a:latin typeface="Arial"/>
              </a:rPr>
              <a:t>Пропусков нет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719640" y="2021040"/>
            <a:ext cx="2850840" cy="351720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2"/>
          <a:stretch/>
        </p:blipFill>
        <p:spPr>
          <a:xfrm>
            <a:off x="3714120" y="1997280"/>
            <a:ext cx="2850840" cy="356436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3"/>
          <a:stretch/>
        </p:blipFill>
        <p:spPr>
          <a:xfrm>
            <a:off x="6708600" y="2016000"/>
            <a:ext cx="2850840" cy="2180520"/>
          </a:xfrm>
          <a:prstGeom prst="rect">
            <a:avLst/>
          </a:prstGeom>
          <a:ln>
            <a:noFill/>
          </a:ln>
        </p:spPr>
      </p:pic>
      <p:sp>
        <p:nvSpPr>
          <p:cNvPr id="333" name="CustomShape 2"/>
          <p:cNvSpPr/>
          <p:nvPr/>
        </p:nvSpPr>
        <p:spPr>
          <a:xfrm>
            <a:off x="936000" y="5904000"/>
            <a:ext cx="8172000" cy="99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b="0" lang="ru-RU" sz="1800" spc="-1" strike="noStrike">
              <a:latin typeface="Arial"/>
            </a:endParaRPr>
          </a:p>
          <a:p>
            <a:pPr marL="216000" indent="-21528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648000" y="1476000"/>
            <a:ext cx="5544000" cy="5544000"/>
          </a:xfrm>
          <a:prstGeom prst="rect">
            <a:avLst/>
          </a:prstGeom>
          <a:ln>
            <a:noFill/>
          </a:ln>
        </p:spPr>
      </p:pic>
      <p:sp>
        <p:nvSpPr>
          <p:cNvPr id="336" name="CustomShape 2"/>
          <p:cNvSpPr/>
          <p:nvPr/>
        </p:nvSpPr>
        <p:spPr>
          <a:xfrm>
            <a:off x="6624000" y="1656000"/>
            <a:ext cx="2954520" cy="51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b="0" lang="ru-RU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Зависимостей нет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720000" y="1728000"/>
            <a:ext cx="8855280" cy="24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850"/>
              </a:spcAft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b="0" lang="ru-RU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b="0" lang="ru-RU" sz="20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методом межквартильных расстояний — 93 выброса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Удалить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осталось 1000 строк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720000" y="4453560"/>
            <a:ext cx="8855280" cy="221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432000" y="1656000"/>
            <a:ext cx="6014160" cy="5183280"/>
          </a:xfrm>
          <a:prstGeom prst="rect">
            <a:avLst/>
          </a:prstGeom>
          <a:ln>
            <a:noFill/>
          </a:ln>
        </p:spPr>
      </p:pic>
      <p:sp>
        <p:nvSpPr>
          <p:cNvPr id="342" name="CustomShape 2"/>
          <p:cNvSpPr/>
          <p:nvPr/>
        </p:nvSpPr>
        <p:spPr>
          <a:xfrm>
            <a:off x="6912000" y="1656000"/>
            <a:ext cx="2666520" cy="33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600" spc="-1" strike="noStrike">
                <a:solidFill>
                  <a:srgbClr val="3465a4"/>
                </a:solidFill>
                <a:latin typeface="Arial"/>
                <a:ea typeface="DejaVu Sans"/>
              </a:rPr>
              <a:t>Линейной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600" spc="-1" strike="noStrike">
                <a:solidFill>
                  <a:srgbClr val="3465a4"/>
                </a:solidFill>
                <a:latin typeface="Arial"/>
                <a:ea typeface="DejaVu Sans"/>
              </a:rPr>
              <a:t>зависимости 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600" spc="-1" strike="noStrike">
                <a:solidFill>
                  <a:srgbClr val="3465a4"/>
                </a:solidFill>
                <a:latin typeface="Arial"/>
                <a:ea typeface="DejaVu Sans"/>
              </a:rPr>
              <a:t>нет</a:t>
            </a:r>
            <a:endParaRPr b="0" lang="ru-RU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612720" y="1728000"/>
            <a:ext cx="8458560" cy="4845960"/>
          </a:xfrm>
          <a:prstGeom prst="rect">
            <a:avLst/>
          </a:prstGeom>
          <a:ln>
            <a:noFill/>
          </a:ln>
        </p:spPr>
      </p:pic>
      <p:sp>
        <p:nvSpPr>
          <p:cNvPr id="344" name="CustomShape 1"/>
          <p:cNvSpPr/>
          <p:nvPr/>
        </p:nvSpPr>
        <p:spPr>
          <a:xfrm>
            <a:off x="720000" y="300960"/>
            <a:ext cx="885492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br/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2022-04-21T01:29:43Z</dcterms:created>
  <dc:creator/>
  <dc:description/>
  <dc:language>ru-RU</dc:language>
  <cp:lastModifiedBy/>
  <dcterms:modified xsi:type="dcterms:W3CDTF">2022-04-21T11:25:01Z</dcterms:modified>
  <cp:revision>20</cp:revision>
  <dc:subject/>
  <dc:title>Impress</dc:title>
</cp:coreProperties>
</file>